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233492-3B0B-47CC-B4BC-9BB8EBFB085F}" type="datetimeFigureOut">
              <a:rPr lang="en-US" smtClean="0"/>
              <a:pPr/>
              <a:t>3/6/2020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AC7E0D-20B7-4888-99C2-E3CDF8036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1914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unit3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4000528"/>
          </a:xfrm>
        </p:spPr>
        <p:txBody>
          <a:bodyPr>
            <a:normAutofit/>
          </a:bodyPr>
          <a:lstStyle/>
          <a:p>
            <a:r>
              <a:rPr lang="en-IN" dirty="0" smtClean="0"/>
              <a:t>Scroll bar</a:t>
            </a:r>
          </a:p>
          <a:p>
            <a:r>
              <a:rPr lang="en-IN" dirty="0" smtClean="0"/>
              <a:t> track bar </a:t>
            </a:r>
          </a:p>
          <a:p>
            <a:r>
              <a:rPr lang="en-IN" dirty="0" smtClean="0"/>
              <a:t>Timer</a:t>
            </a:r>
          </a:p>
          <a:p>
            <a:r>
              <a:rPr lang="en-IN" dirty="0" smtClean="0"/>
              <a:t>Image list </a:t>
            </a:r>
          </a:p>
          <a:p>
            <a:r>
              <a:rPr lang="en-IN" dirty="0" smtClean="0"/>
              <a:t>Tree view </a:t>
            </a:r>
            <a:endParaRPr lang="en-IN" dirty="0" smtClean="0"/>
          </a:p>
          <a:p>
            <a:r>
              <a:rPr lang="en-IN" dirty="0" smtClean="0"/>
              <a:t>tooltip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6758006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Method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SetRange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Sets the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Minimum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Maximum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values for the track bar.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events of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TrackBar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object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Event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Scroll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Occurs when the slider moves either by using mouse or by using keyboard.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ValueChanged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Occurs when the Value property of a track bar changes.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IN" dirty="0"/>
              <a:t/>
            </a:r>
            <a:br>
              <a:rPr lang="en-IN" dirty="0"/>
            </a:br>
            <a:r>
              <a:rPr lang="en-US" b="1" dirty="0"/>
              <a:t>Public Methods of </a:t>
            </a:r>
            <a:r>
              <a:rPr lang="en-US" b="1" dirty="0" err="1"/>
              <a:t>TrackBar</a:t>
            </a:r>
            <a:r>
              <a:rPr lang="en-US" b="1" dirty="0"/>
              <a:t> object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dirty="0" smtClean="0"/>
              <a:t>Date-Time </a:t>
            </a:r>
            <a:r>
              <a:rPr lang="en-US" dirty="0"/>
              <a:t>pickers are used to select date and time.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user makes a selection, the new selection appears in the text box part of the date time picker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new text in the text box part of the control can be obtained by using the Text property of the control or as Visual Basic </a:t>
            </a:r>
            <a:r>
              <a:rPr lang="en-US" dirty="0" err="1"/>
              <a:t>DateTime</a:t>
            </a:r>
            <a:r>
              <a:rPr lang="en-US" dirty="0"/>
              <a:t> object with the value property.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Date-Time Pickers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312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668656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Property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Text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Gets/sets the text in the control.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Gets/sets the date-time value.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MaxDate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Gets/sets the maximum selectable date and time.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MinDate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Gets/sets the minimum selectable date and time.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CustomFormat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Gets/sets a custom date-time format string.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Public Properties of </a:t>
            </a:r>
            <a:r>
              <a:rPr lang="en-US" sz="3600" b="1" dirty="0" err="1"/>
              <a:t>DateTimePicker</a:t>
            </a:r>
            <a:r>
              <a:rPr lang="en-US" sz="3600" b="1" dirty="0"/>
              <a:t> objects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possible to set the format for the dates and times displayed in the date-time picker by customizing the format.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set a custom format, the /format property of date-time control is to be set to </a:t>
            </a:r>
            <a:r>
              <a:rPr lang="en-US" dirty="0" err="1"/>
              <a:t>DateTimePickerFormat.Custom</a:t>
            </a:r>
            <a:r>
              <a:rPr lang="en-US" dirty="0"/>
              <a:t>, then the custom format string is to be assigned to the </a:t>
            </a:r>
            <a:r>
              <a:rPr lang="en-US" dirty="0" err="1"/>
              <a:t>CustomFormat</a:t>
            </a:r>
            <a:r>
              <a:rPr lang="en-US" dirty="0"/>
              <a:t> property. 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Setting Date-Time Picker Custom Formats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d</a:t>
            </a:r>
            <a:r>
              <a:rPr lang="en-US" dirty="0" smtClean="0"/>
              <a:t>—The one or two-digit day.</a:t>
            </a:r>
            <a:endParaRPr lang="en-IN" dirty="0" smtClean="0"/>
          </a:p>
          <a:p>
            <a:pPr lvl="0"/>
            <a:r>
              <a:rPr lang="en-US" b="1" dirty="0" err="1" smtClean="0"/>
              <a:t>dd</a:t>
            </a:r>
            <a:r>
              <a:rPr lang="en-US" dirty="0" smtClean="0"/>
              <a:t>—The</a:t>
            </a:r>
            <a:r>
              <a:rPr lang="en-US" b="1" dirty="0" smtClean="0"/>
              <a:t> </a:t>
            </a:r>
            <a:r>
              <a:rPr lang="en-US" dirty="0" smtClean="0"/>
              <a:t>two-digit day. Single digit day values are preceded by zeros.</a:t>
            </a:r>
            <a:endParaRPr lang="en-IN" dirty="0" smtClean="0"/>
          </a:p>
          <a:p>
            <a:pPr lvl="0"/>
            <a:r>
              <a:rPr lang="en-US" b="1" dirty="0" err="1" smtClean="0"/>
              <a:t>ddd</a:t>
            </a:r>
            <a:r>
              <a:rPr lang="en-US" dirty="0" smtClean="0"/>
              <a:t>—The three-character day-of-week abbreviation.</a:t>
            </a:r>
            <a:endParaRPr lang="en-IN" dirty="0" smtClean="0"/>
          </a:p>
          <a:p>
            <a:pPr lvl="0"/>
            <a:r>
              <a:rPr lang="en-US" b="1" dirty="0" err="1" smtClean="0"/>
              <a:t>Dddd</a:t>
            </a:r>
            <a:r>
              <a:rPr lang="en-US" dirty="0" smtClean="0"/>
              <a:t>—the full day-of-week name.</a:t>
            </a:r>
            <a:endParaRPr lang="en-IN" dirty="0" smtClean="0"/>
          </a:p>
          <a:p>
            <a:pPr lvl="0"/>
            <a:r>
              <a:rPr lang="en-US" b="1" dirty="0" smtClean="0"/>
              <a:t>h</a:t>
            </a:r>
            <a:r>
              <a:rPr lang="en-US" dirty="0" smtClean="0"/>
              <a:t>—the one or two digit hour in 12-hour format.</a:t>
            </a:r>
            <a:endParaRPr lang="en-IN" dirty="0" smtClean="0"/>
          </a:p>
          <a:p>
            <a:pPr lvl="0"/>
            <a:r>
              <a:rPr lang="en-US" b="1" dirty="0" err="1" smtClean="0"/>
              <a:t>hh</a:t>
            </a:r>
            <a:r>
              <a:rPr lang="en-US" b="1" dirty="0" smtClean="0"/>
              <a:t>—</a:t>
            </a:r>
            <a:r>
              <a:rPr lang="en-US" dirty="0" smtClean="0"/>
              <a:t>the two-digit hour in 12 hour format. Single digit hour values are preceded by zeros.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Custom format string can be </a:t>
            </a:r>
            <a:r>
              <a:rPr lang="en-US" sz="3600" dirty="0" err="1" smtClean="0"/>
              <a:t>createdusing</a:t>
            </a:r>
            <a:r>
              <a:rPr lang="en-US" sz="3600" dirty="0" smtClean="0"/>
              <a:t> the following items: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H</a:t>
            </a:r>
            <a:r>
              <a:rPr lang="en-US" dirty="0" smtClean="0"/>
              <a:t>—the one or two digit hour in 24-hour format.</a:t>
            </a:r>
            <a:endParaRPr lang="en-IN" dirty="0" smtClean="0"/>
          </a:p>
          <a:p>
            <a:pPr lvl="0"/>
            <a:r>
              <a:rPr lang="en-US" b="1" dirty="0" smtClean="0"/>
              <a:t>HH</a:t>
            </a:r>
            <a:r>
              <a:rPr lang="en-US" dirty="0" smtClean="0"/>
              <a:t>— the two-digit hour in 24 hour format. Single digit hour values are preceded by zeros.</a:t>
            </a:r>
            <a:endParaRPr lang="en-IN" dirty="0" smtClean="0"/>
          </a:p>
          <a:p>
            <a:pPr lvl="0"/>
            <a:r>
              <a:rPr lang="en-US" b="1" dirty="0" smtClean="0"/>
              <a:t>m</a:t>
            </a:r>
            <a:r>
              <a:rPr lang="en-US" dirty="0" smtClean="0"/>
              <a:t>—the one or two digit minute.</a:t>
            </a:r>
            <a:endParaRPr lang="en-IN" dirty="0" smtClean="0"/>
          </a:p>
          <a:p>
            <a:pPr lvl="0"/>
            <a:r>
              <a:rPr lang="en-US" b="1" dirty="0" err="1" smtClean="0"/>
              <a:t>hh</a:t>
            </a:r>
            <a:r>
              <a:rPr lang="en-US" b="1" dirty="0" smtClean="0"/>
              <a:t>—</a:t>
            </a:r>
            <a:r>
              <a:rPr lang="en-US" dirty="0" smtClean="0"/>
              <a:t>the two-digit minute.  Single digit minute values are preceded by zeros.</a:t>
            </a:r>
            <a:endParaRPr lang="en-IN" dirty="0" smtClean="0"/>
          </a:p>
          <a:p>
            <a:pPr lvl="0"/>
            <a:r>
              <a:rPr lang="en-US" b="1" dirty="0" smtClean="0"/>
              <a:t>M</a:t>
            </a:r>
            <a:r>
              <a:rPr lang="en-US" dirty="0" smtClean="0"/>
              <a:t>—the one or two digit month number.</a:t>
            </a:r>
            <a:endParaRPr lang="en-IN" dirty="0" smtClean="0"/>
          </a:p>
          <a:p>
            <a:pPr lvl="0"/>
            <a:r>
              <a:rPr lang="en-US" b="1" dirty="0" smtClean="0"/>
              <a:t>MM</a:t>
            </a:r>
            <a:r>
              <a:rPr lang="en-US" dirty="0" smtClean="0"/>
              <a:t>— the two-digit month number. Single digit month values are preceded by zeros.</a:t>
            </a:r>
            <a:endParaRPr lang="en-IN" dirty="0" smtClean="0"/>
          </a:p>
          <a:p>
            <a:pPr lvl="0"/>
            <a:r>
              <a:rPr lang="en-US" b="1" dirty="0" smtClean="0"/>
              <a:t>MMM</a:t>
            </a:r>
            <a:r>
              <a:rPr lang="en-US" dirty="0" smtClean="0"/>
              <a:t>—the three-character month abbreviation.</a:t>
            </a:r>
            <a:endParaRPr lang="en-IN" dirty="0" smtClean="0"/>
          </a:p>
          <a:p>
            <a:pPr lvl="0"/>
            <a:r>
              <a:rPr lang="en-US" dirty="0" smtClean="0"/>
              <a:t>MMMM—the full month name.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s</a:t>
            </a:r>
            <a:r>
              <a:rPr lang="en-US" dirty="0" smtClean="0"/>
              <a:t>—the one or two-digit second format.</a:t>
            </a:r>
            <a:endParaRPr lang="en-IN" dirty="0" smtClean="0"/>
          </a:p>
          <a:p>
            <a:pPr lvl="0"/>
            <a:r>
              <a:rPr lang="en-US" b="1" dirty="0" err="1" smtClean="0"/>
              <a:t>ss</a:t>
            </a:r>
            <a:r>
              <a:rPr lang="en-US" dirty="0" smtClean="0"/>
              <a:t>—the two-digit seconds.  Single digit second values are preceded by zeros.</a:t>
            </a:r>
            <a:endParaRPr lang="en-IN" dirty="0" smtClean="0"/>
          </a:p>
          <a:p>
            <a:pPr lvl="0"/>
            <a:r>
              <a:rPr lang="en-US" b="1" dirty="0" smtClean="0"/>
              <a:t>t</a:t>
            </a:r>
            <a:r>
              <a:rPr lang="en-US" dirty="0" smtClean="0"/>
              <a:t>—the one-letter AM/PM abbreviation. AM is displayed as A.</a:t>
            </a:r>
            <a:endParaRPr lang="en-IN" dirty="0" smtClean="0"/>
          </a:p>
          <a:p>
            <a:pPr lvl="0"/>
            <a:r>
              <a:rPr lang="en-US" b="1" dirty="0" err="1" smtClean="0"/>
              <a:t>tt</a:t>
            </a:r>
            <a:r>
              <a:rPr lang="en-US" dirty="0" smtClean="0"/>
              <a:t>— the  two-letter AM/PM abbreviation. AM is displayed as AM</a:t>
            </a:r>
            <a:endParaRPr lang="en-IN" dirty="0" smtClean="0"/>
          </a:p>
          <a:p>
            <a:pPr lvl="0"/>
            <a:r>
              <a:rPr lang="en-US" b="1" dirty="0" smtClean="0"/>
              <a:t>y</a:t>
            </a:r>
            <a:r>
              <a:rPr lang="en-US" dirty="0" smtClean="0"/>
              <a:t>—the one-digit year format. 2002 is displayed as 2.</a:t>
            </a:r>
            <a:endParaRPr lang="en-IN" dirty="0" smtClean="0"/>
          </a:p>
          <a:p>
            <a:pPr lvl="0"/>
            <a:r>
              <a:rPr lang="en-US" b="1" dirty="0" err="1" smtClean="0"/>
              <a:t>yy</a:t>
            </a:r>
            <a:r>
              <a:rPr lang="en-US" dirty="0" smtClean="0"/>
              <a:t>—the two-digit year format. 2002 is displayed as 02.</a:t>
            </a:r>
            <a:endParaRPr lang="en-IN" dirty="0" smtClean="0"/>
          </a:p>
          <a:p>
            <a:pPr lvl="0"/>
            <a:r>
              <a:rPr lang="en-US" b="1" dirty="0" err="1" smtClean="0"/>
              <a:t>yyyy</a:t>
            </a:r>
            <a:r>
              <a:rPr lang="en-US" dirty="0" smtClean="0"/>
              <a:t>—the full year format. 2002 is displayed as 2002.</a:t>
            </a:r>
            <a:endParaRPr lang="en-IN" dirty="0" smtClean="0"/>
          </a:p>
          <a:p>
            <a:r>
              <a:rPr lang="en-US" b="1" dirty="0" smtClean="0"/>
              <a:t> 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Private Sub Form1_Load(</a:t>
            </a:r>
            <a:r>
              <a:rPr lang="en-US" sz="1700" dirty="0" err="1"/>
              <a:t>ByVal</a:t>
            </a:r>
            <a:r>
              <a:rPr lang="en-US" sz="1700" dirty="0"/>
              <a:t> sender As </a:t>
            </a:r>
            <a:r>
              <a:rPr lang="en-US" sz="1700" dirty="0" err="1"/>
              <a:t>System.Object</a:t>
            </a:r>
            <a:r>
              <a:rPr lang="en-US" sz="1700" dirty="0"/>
              <a:t>, </a:t>
            </a:r>
            <a:r>
              <a:rPr lang="en-US" sz="1700" dirty="0" smtClean="0"/>
              <a:t>_</a:t>
            </a:r>
            <a:r>
              <a:rPr lang="en-US" sz="1700" dirty="0" err="1" smtClean="0"/>
              <a:t>ByVal</a:t>
            </a:r>
            <a:r>
              <a:rPr lang="en-US" sz="1700" dirty="0" smtClean="0"/>
              <a:t> </a:t>
            </a:r>
            <a:r>
              <a:rPr lang="en-US" sz="1700" dirty="0"/>
              <a:t>e A  </a:t>
            </a:r>
            <a:r>
              <a:rPr lang="en-US" sz="1700" dirty="0" err="1"/>
              <a:t>System.EventArgs</a:t>
            </a:r>
            <a:r>
              <a:rPr lang="en-US" sz="1700" dirty="0"/>
              <a:t>) Handles </a:t>
            </a:r>
            <a:r>
              <a:rPr lang="en-US" sz="1700" dirty="0" err="1"/>
              <a:t>MyBase.Load</a:t>
            </a:r>
            <a:endParaRPr lang="en-IN" sz="1700" dirty="0"/>
          </a:p>
          <a:p>
            <a:pPr>
              <a:buNone/>
            </a:pPr>
            <a:r>
              <a:rPr lang="en-US" sz="2400" dirty="0" smtClean="0"/>
              <a:t>DateTimePicker1.Format=</a:t>
            </a:r>
            <a:r>
              <a:rPr lang="en-US" sz="2400" dirty="0" err="1" smtClean="0"/>
              <a:t>DateTimePicker.Format.Custom</a:t>
            </a:r>
            <a:endParaRPr lang="en-IN" sz="2400" dirty="0"/>
          </a:p>
          <a:p>
            <a:pPr>
              <a:buNone/>
            </a:pPr>
            <a:r>
              <a:rPr lang="en-US" sz="2400" dirty="0"/>
              <a:t>  DateTimePicker1.CustomFormat=”MMM </a:t>
            </a:r>
            <a:r>
              <a:rPr lang="en-US" sz="2400" dirty="0" err="1"/>
              <a:t>dd</a:t>
            </a:r>
            <a:r>
              <a:rPr lang="en-US" sz="2400" dirty="0"/>
              <a:t> </a:t>
            </a:r>
            <a:r>
              <a:rPr lang="en-US" sz="2400" dirty="0" err="1"/>
              <a:t>hh:mm</a:t>
            </a:r>
            <a:r>
              <a:rPr lang="en-US" sz="2400" dirty="0"/>
              <a:t>: </a:t>
            </a:r>
            <a:r>
              <a:rPr lang="en-US" sz="2400" dirty="0" err="1"/>
              <a:t>ss</a:t>
            </a:r>
            <a:r>
              <a:rPr lang="en-US" sz="2400" dirty="0"/>
              <a:t> </a:t>
            </a:r>
            <a:r>
              <a:rPr lang="en-US" sz="2400" dirty="0" err="1"/>
              <a:t>tt</a:t>
            </a:r>
            <a:r>
              <a:rPr lang="en-US" sz="2400" dirty="0"/>
              <a:t>”</a:t>
            </a:r>
            <a:endParaRPr lang="en-IN" sz="2400" dirty="0"/>
          </a:p>
          <a:p>
            <a:pPr>
              <a:buNone/>
            </a:pPr>
            <a:r>
              <a:rPr lang="en-US" sz="1800" dirty="0"/>
              <a:t>End Sub</a:t>
            </a:r>
            <a:endParaRPr lang="en-IN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Timers </a:t>
            </a:r>
            <a:r>
              <a:rPr lang="en-US" dirty="0"/>
              <a:t>allow the users to create periodic events.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no longer controls but they are components and they do not appear in a window at run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at design time, they appear in the component tray underneath the form to which they are added.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cause periodic Tick event that can be used to execute code at specific intervals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1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69723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Property 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Enabled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Gets/sets whether the timer is running.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Interval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Gets/sets the time in milliseconds between timer ticks.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methods of Timer objects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Method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Start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Starts the timer.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Stop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Stops the timer.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</a:tabLst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Public event of Timer objects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en-IN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Events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Tick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Occurs when the timer interval has elapsed and the timer is enabled.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two types of scroll bars—horizontal and vertical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The two types of scroll bars are—Horizontal (</a:t>
            </a:r>
            <a:r>
              <a:rPr lang="en-US" dirty="0" err="1"/>
              <a:t>HScrollBar</a:t>
            </a:r>
            <a:r>
              <a:rPr lang="en-US" dirty="0"/>
              <a:t>) and Vertical(</a:t>
            </a:r>
            <a:r>
              <a:rPr lang="en-US" dirty="0" err="1"/>
              <a:t>VScrollBar</a:t>
            </a:r>
            <a:r>
              <a:rPr lang="en-US" dirty="0"/>
              <a:t>).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Scroll Bars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lists are used to store images, they form a kind of repository.</a:t>
            </a:r>
          </a:p>
          <a:p>
            <a:r>
              <a:rPr lang="en-US" dirty="0" smtClean="0"/>
              <a:t> Image lists are components and they do not appear during run time. they store images for various controls like list views etc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Lists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Image lists can be created by adding the </a:t>
            </a:r>
            <a:r>
              <a:rPr lang="en-US" b="1" dirty="0" err="1" smtClean="0"/>
              <a:t>ImageList</a:t>
            </a:r>
            <a:r>
              <a:rPr lang="en-US" dirty="0" smtClean="0"/>
              <a:t> component and setting the </a:t>
            </a:r>
            <a:r>
              <a:rPr lang="en-US" b="1" dirty="0" smtClean="0"/>
              <a:t>Image</a:t>
            </a:r>
            <a:r>
              <a:rPr lang="en-US" dirty="0" smtClean="0"/>
              <a:t> property.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Using Image Lists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Private Sub Form1_Load(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 _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ByVal</a:t>
            </a:r>
            <a:r>
              <a:rPr lang="en-US" dirty="0" smtClean="0"/>
              <a:t> e As 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MyBase.Load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PictureBox1.Image= ImageList1.Images(0)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End Sub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Image Lists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smtClean="0"/>
              <a:t>views are used to display hierarchy of nodes.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node is not only displayed visually but also can have child nodes.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Tree Views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26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Property 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BorderStyle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Gets/sets the border style for the tree view.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CheckBoxes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Gets/sets whether check boxes should be displayed next to tree nodes.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Gets/sets if the tree nodes should be sorted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TopNode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 the first visible tree node.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VisibleCount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 the number of nodes that can be seen currently.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Nodes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Gets the collection of tree nodes.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Properties of a </a:t>
            </a:r>
            <a:r>
              <a:rPr lang="en-IN" dirty="0" err="1" smtClean="0"/>
              <a:t>treeview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Event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AfterCheck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when check box is checked.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AfterCollapse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when a tree node is collapsed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AfterExpand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when a tree node is expanded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AfterLabelEdit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when a tree node label is edited.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AfterSelect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Occurs when a tree node is selected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. This is default event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BeforeCheck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before check box is checked.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BeforeCollapse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before a tree node is collapsed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BeforeExpand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before a tree node is expanded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BeforeLabelEdit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before a tree node label is edited.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BeforeSelect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Occurs before a tree node is selected.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ItemDrag</a:t>
                      </a:r>
                      <a:endParaRPr lang="en-I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Occurs when an item is dragged into the tree view.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Public Events of </a:t>
            </a:r>
            <a:r>
              <a:rPr lang="en-US" dirty="0" err="1" smtClean="0"/>
              <a:t>TreeView</a:t>
            </a:r>
            <a:r>
              <a:rPr lang="en-US" dirty="0" smtClean="0"/>
              <a:t> objects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Private </a:t>
            </a:r>
            <a:r>
              <a:rPr lang="en-US" sz="1800" dirty="0" smtClean="0"/>
              <a:t>Sub TreeView1_AfterSelect(</a:t>
            </a:r>
            <a:r>
              <a:rPr lang="en-US" sz="1800" dirty="0" err="1" smtClean="0"/>
              <a:t>ByVal</a:t>
            </a:r>
            <a:r>
              <a:rPr lang="en-US" sz="1800" dirty="0" smtClean="0"/>
              <a:t> sender As </a:t>
            </a:r>
            <a:r>
              <a:rPr lang="en-US" sz="1800" dirty="0" err="1" smtClean="0"/>
              <a:t>System.Object</a:t>
            </a:r>
            <a:r>
              <a:rPr lang="en-US" sz="1800" dirty="0" smtClean="0"/>
              <a:t>, _ </a:t>
            </a:r>
            <a:endParaRPr lang="en-IN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ByVal</a:t>
            </a:r>
            <a:r>
              <a:rPr lang="en-US" sz="1800" dirty="0" smtClean="0"/>
              <a:t> e As  </a:t>
            </a:r>
            <a:r>
              <a:rPr lang="en-US" sz="1800" dirty="0" err="1" smtClean="0"/>
              <a:t>System.Windows.Forms.TreeViewEventArgs</a:t>
            </a:r>
            <a:r>
              <a:rPr lang="en-US" sz="1800" dirty="0" smtClean="0"/>
              <a:t>) _</a:t>
            </a:r>
            <a:endParaRPr lang="en-IN" sz="1800" dirty="0" smtClean="0"/>
          </a:p>
          <a:p>
            <a:pPr>
              <a:buNone/>
            </a:pPr>
            <a:r>
              <a:rPr lang="en-US" sz="1800" dirty="0" smtClean="0"/>
              <a:t>Handles TreeView1.AfterSelect</a:t>
            </a:r>
            <a:endParaRPr lang="en-IN" sz="1800" dirty="0" smtClean="0"/>
          </a:p>
          <a:p>
            <a:pPr>
              <a:buNone/>
            </a:pPr>
            <a:r>
              <a:rPr lang="en-US" dirty="0" smtClean="0"/>
              <a:t>   TextBox1.Text=”You clicked ” &amp; </a:t>
            </a:r>
            <a:r>
              <a:rPr lang="en-US" dirty="0" err="1" smtClean="0"/>
              <a:t>e.Node.Text</a:t>
            </a:r>
            <a:endParaRPr lang="en-IN" dirty="0" smtClean="0"/>
          </a:p>
          <a:p>
            <a:pPr>
              <a:buNone/>
            </a:pPr>
            <a:r>
              <a:rPr lang="en-US" sz="1600" dirty="0" smtClean="0"/>
              <a:t>End Sub</a:t>
            </a:r>
            <a:endParaRPr lang="en-IN" sz="1600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Handling tree view events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92" t="19361" r="52662" b="33287"/>
          <a:stretch>
            <a:fillRect/>
          </a:stretch>
        </p:blipFill>
        <p:spPr bwMode="auto">
          <a:xfrm>
            <a:off x="642910" y="1714488"/>
            <a:ext cx="66437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</a:t>
            </a:r>
            <a:r>
              <a:rPr lang="en-US" dirty="0"/>
              <a:t>tips are small windows that appear with an explanatory text when the mouse is placed on a control or a window.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used to give quick help.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connect a tool tip with a control, the </a:t>
            </a:r>
            <a:r>
              <a:rPr lang="en-US" b="1" dirty="0" err="1"/>
              <a:t>SetToolTip</a:t>
            </a:r>
            <a:r>
              <a:rPr lang="en-US" dirty="0"/>
              <a:t> method is to be used.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Tool Tips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To set tool tip to a button:</a:t>
            </a:r>
            <a:endParaRPr lang="en-IN" dirty="0"/>
          </a:p>
          <a:p>
            <a:pPr>
              <a:buNone/>
            </a:pPr>
            <a:r>
              <a:rPr lang="en-US" dirty="0"/>
              <a:t>ToolTip1.SetToolTip(Button1, “This is a Button”)</a:t>
            </a:r>
            <a:endParaRPr lang="en-IN" dirty="0"/>
          </a:p>
          <a:p>
            <a:pPr>
              <a:buNone/>
            </a:pPr>
            <a:r>
              <a:rPr lang="en-US" dirty="0"/>
              <a:t> </a:t>
            </a: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6472254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Property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LargeChange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Gets/sets the value added to or subtracted from the Value property when the scroll bar itself is clicked (outside the scroll box)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Maximum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Gets/sets the upper limit of the scrollable range.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Minimum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Gets/sets the lower limit of the scrollable range.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SmallClange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Gets/sets the value added to or subtracted from the Value property when the user clicks an arrow button.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Gets/sets a value corresponding to the current position of the scroll box.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Public Properties of </a:t>
            </a:r>
            <a:r>
              <a:rPr lang="en-US" b="1" dirty="0" err="1"/>
              <a:t>ScrollBar</a:t>
            </a:r>
            <a:r>
              <a:rPr lang="en-US" b="1" dirty="0"/>
              <a:t> objects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two primary events for scroll </a:t>
            </a:r>
            <a:r>
              <a:rPr lang="en-US" dirty="0" smtClean="0"/>
              <a:t>bars</a:t>
            </a:r>
          </a:p>
          <a:p>
            <a:r>
              <a:rPr lang="en-US" b="1" dirty="0" smtClean="0"/>
              <a:t>Scroll</a:t>
            </a:r>
            <a:r>
              <a:rPr lang="en-US" dirty="0" smtClean="0"/>
              <a:t> </a:t>
            </a:r>
            <a:r>
              <a:rPr lang="en-US" dirty="0"/>
              <a:t>event, which happens continuously as the scroll bar is scrolled, </a:t>
            </a:r>
            <a:r>
              <a:rPr lang="en-US" dirty="0" smtClean="0"/>
              <a:t>a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ValueChanged</a:t>
            </a:r>
            <a:r>
              <a:rPr lang="en-US" dirty="0" smtClean="0"/>
              <a:t> </a:t>
            </a:r>
            <a:r>
              <a:rPr lang="en-US" dirty="0"/>
              <a:t>event, which occurs every time the value of scroll bar changes by even one </a:t>
            </a:r>
            <a:r>
              <a:rPr lang="en-US" dirty="0" smtClean="0"/>
              <a:t>unit</a:t>
            </a:r>
          </a:p>
          <a:p>
            <a:r>
              <a:rPr lang="en-US" dirty="0" smtClean="0"/>
              <a:t> </a:t>
            </a:r>
            <a:r>
              <a:rPr lang="en-US" dirty="0"/>
              <a:t>When scroll bar is scrolled, it triggers </a:t>
            </a:r>
            <a:r>
              <a:rPr lang="en-US" b="1" dirty="0"/>
              <a:t>Scroll</a:t>
            </a:r>
            <a:r>
              <a:rPr lang="en-US" dirty="0"/>
              <a:t> event. The new setting of the scroll bar can be determining using </a:t>
            </a:r>
            <a:r>
              <a:rPr lang="en-US" b="1" dirty="0"/>
              <a:t>Value</a:t>
            </a:r>
            <a:r>
              <a:rPr lang="en-US" dirty="0"/>
              <a:t> property. 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Handling Scroll Bar Events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more information is available with </a:t>
            </a:r>
            <a:r>
              <a:rPr lang="en-US" b="1" dirty="0" err="1" smtClean="0"/>
              <a:t>ScrollEventArgs</a:t>
            </a:r>
            <a:r>
              <a:rPr lang="en-US" dirty="0" smtClean="0"/>
              <a:t> object passed in the </a:t>
            </a:r>
            <a:r>
              <a:rPr lang="en-US" b="1" dirty="0" smtClean="0"/>
              <a:t>Scroll</a:t>
            </a:r>
            <a:r>
              <a:rPr lang="en-US" dirty="0" smtClean="0"/>
              <a:t> event handler. </a:t>
            </a:r>
          </a:p>
          <a:p>
            <a:r>
              <a:rPr lang="en-US" dirty="0" smtClean="0"/>
              <a:t>This object has two members </a:t>
            </a:r>
          </a:p>
          <a:p>
            <a:r>
              <a:rPr lang="en-US" dirty="0" err="1" smtClean="0"/>
              <a:t>NewValue</a:t>
            </a:r>
            <a:r>
              <a:rPr lang="en-US" dirty="0" smtClean="0"/>
              <a:t>—which gives the new setting of the scroll bar and</a:t>
            </a:r>
          </a:p>
          <a:p>
            <a:r>
              <a:rPr lang="en-US" dirty="0" smtClean="0"/>
              <a:t> Type—which tells the type of scroll option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Type values come from the </a:t>
            </a:r>
            <a:r>
              <a:rPr lang="en-US" b="1" dirty="0" err="1" smtClean="0"/>
              <a:t>ScrollEventType</a:t>
            </a:r>
            <a:r>
              <a:rPr lang="en-US" dirty="0" smtClean="0"/>
              <a:t> enumerations:</a:t>
            </a:r>
            <a:endParaRPr lang="en-IN" dirty="0" smtClean="0"/>
          </a:p>
          <a:p>
            <a:pPr lvl="0"/>
            <a:r>
              <a:rPr lang="en-US" b="1" dirty="0" err="1" smtClean="0"/>
              <a:t>EndScroll</a:t>
            </a:r>
            <a:r>
              <a:rPr lang="en-US" dirty="0" smtClean="0"/>
              <a:t>—The scroll box has stopped moving.</a:t>
            </a:r>
            <a:endParaRPr lang="en-IN" dirty="0" smtClean="0"/>
          </a:p>
          <a:p>
            <a:pPr lvl="0"/>
            <a:r>
              <a:rPr lang="en-US" b="1" dirty="0" smtClean="0"/>
              <a:t>First</a:t>
            </a:r>
            <a:r>
              <a:rPr lang="en-US" dirty="0" smtClean="0"/>
              <a:t>—The scroll box was moved to the Minimum position.</a:t>
            </a:r>
            <a:endParaRPr lang="en-IN" dirty="0" smtClean="0"/>
          </a:p>
          <a:p>
            <a:pPr lvl="0"/>
            <a:r>
              <a:rPr lang="en-US" b="1" dirty="0" err="1" smtClean="0"/>
              <a:t>LargeDecrement</a:t>
            </a:r>
            <a:r>
              <a:rPr lang="en-US" dirty="0" smtClean="0"/>
              <a:t>—The user clicked the scroll bar or pressed </a:t>
            </a:r>
            <a:r>
              <a:rPr lang="en-US" dirty="0" err="1" smtClean="0"/>
              <a:t>PageUp</a:t>
            </a:r>
            <a:r>
              <a:rPr lang="en-US" dirty="0" smtClean="0"/>
              <a:t> key.</a:t>
            </a:r>
            <a:endParaRPr lang="en-IN" dirty="0" smtClean="0"/>
          </a:p>
          <a:p>
            <a:pPr lvl="0"/>
            <a:r>
              <a:rPr lang="en-US" b="1" dirty="0" err="1" smtClean="0"/>
              <a:t>LargeIncrement</a:t>
            </a:r>
            <a:r>
              <a:rPr lang="en-US" dirty="0" smtClean="0"/>
              <a:t>—The user clicked the scroll bar or pressed </a:t>
            </a:r>
            <a:r>
              <a:rPr lang="en-US" dirty="0" err="1" smtClean="0"/>
              <a:t>PageDn</a:t>
            </a:r>
            <a:r>
              <a:rPr lang="en-US" dirty="0" smtClean="0"/>
              <a:t> key.</a:t>
            </a:r>
            <a:endParaRPr lang="en-IN" dirty="0" smtClean="0"/>
          </a:p>
          <a:p>
            <a:pPr lvl="0"/>
            <a:r>
              <a:rPr lang="en-US" b="1" dirty="0" smtClean="0"/>
              <a:t>Last</a:t>
            </a:r>
            <a:r>
              <a:rPr lang="en-US" dirty="0" smtClean="0"/>
              <a:t>—the scroll box was moved to the Maximum position.</a:t>
            </a:r>
            <a:endParaRPr lang="en-IN" dirty="0" smtClean="0"/>
          </a:p>
          <a:p>
            <a:pPr lvl="0"/>
            <a:r>
              <a:rPr lang="en-US" b="1" dirty="0" err="1" smtClean="0"/>
              <a:t>SmallDecrement</a:t>
            </a:r>
            <a:r>
              <a:rPr lang="en-US" dirty="0" smtClean="0"/>
              <a:t>—The user clicked the left arrow or Up arrow key.</a:t>
            </a:r>
            <a:endParaRPr lang="en-IN" dirty="0" smtClean="0"/>
          </a:p>
          <a:p>
            <a:pPr lvl="0"/>
            <a:r>
              <a:rPr lang="en-US" b="1" dirty="0" err="1" smtClean="0"/>
              <a:t>SmallIncrement</a:t>
            </a:r>
            <a:r>
              <a:rPr lang="en-US" dirty="0" smtClean="0"/>
              <a:t>—The user clicked Down arrow key.</a:t>
            </a:r>
            <a:endParaRPr lang="en-IN" dirty="0" smtClean="0"/>
          </a:p>
          <a:p>
            <a:pPr lvl="0"/>
            <a:r>
              <a:rPr lang="en-US" b="1" dirty="0" err="1" smtClean="0"/>
              <a:t>ThumbPosition</a:t>
            </a:r>
            <a:r>
              <a:rPr lang="en-US" dirty="0" smtClean="0"/>
              <a:t>—The scroll box was moved.</a:t>
            </a:r>
            <a:endParaRPr lang="en-IN" dirty="0" smtClean="0"/>
          </a:p>
          <a:p>
            <a:pPr lvl="0"/>
            <a:r>
              <a:rPr lang="en-US" b="1" dirty="0" err="1" smtClean="0"/>
              <a:t>ThumbTrack</a:t>
            </a:r>
            <a:r>
              <a:rPr lang="en-US" dirty="0" smtClean="0"/>
              <a:t>—The scroll box is currently being moved.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dirty="0" smtClean="0"/>
              <a:t>Track </a:t>
            </a:r>
            <a:r>
              <a:rPr lang="en-US" dirty="0"/>
              <a:t>bars are very much like scroll bars but they differ in their appearance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Track Bars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5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654369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Property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Meaning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AutoSize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if the height or width of track bar should automatically size.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ForeColor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Holds the foreground color of the track bar.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LargeChange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the value added to or subtracted from the 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property when the scroll box moves a large distance.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Maximum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Holds the upper limit of the range of the current track bar.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Minimum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Holds the lower limit of the range of the current track bar.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Orientation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the horizontal or vertical orientation of the track bar.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SmallChange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a value which is added to or subtracted from the 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property when the scroll box moves a small distance. 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TickFrequency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a value specifying the distance between ticks.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TickStyle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Gets/sets how to display the tick marks in the track bar.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Gets/sets the current position of the slider on the track bar.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Public </a:t>
            </a:r>
            <a:r>
              <a:rPr lang="en-US" b="1" dirty="0"/>
              <a:t>Properties of </a:t>
            </a:r>
            <a:r>
              <a:rPr lang="en-US" b="1" dirty="0" err="1"/>
              <a:t>TrackBar</a:t>
            </a:r>
            <a:r>
              <a:rPr lang="en-US" b="1" dirty="0"/>
              <a:t> objects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79" t="16731" r="32252" b="40652"/>
          <a:stretch>
            <a:fillRect/>
          </a:stretch>
        </p:blipFill>
        <p:spPr bwMode="auto">
          <a:xfrm>
            <a:off x="714348" y="1571612"/>
            <a:ext cx="71438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1421</Words>
  <Application>Microsoft Office PowerPoint</Application>
  <PresentationFormat>On-screen Show (4:3)</PresentationFormat>
  <Paragraphs>224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unit3</vt:lpstr>
      <vt:lpstr> Scroll Bars </vt:lpstr>
      <vt:lpstr>Public Properties of ScrollBar objects </vt:lpstr>
      <vt:lpstr>Handling Scroll Bar Events </vt:lpstr>
      <vt:lpstr>Slide 5</vt:lpstr>
      <vt:lpstr>Slide 6</vt:lpstr>
      <vt:lpstr> Track Bars </vt:lpstr>
      <vt:lpstr> Public Properties of TrackBar objects </vt:lpstr>
      <vt:lpstr>Slide 9</vt:lpstr>
      <vt:lpstr>  Public Methods of TrackBar object </vt:lpstr>
      <vt:lpstr> Date-Time Pickers </vt:lpstr>
      <vt:lpstr>Public Properties of DateTimePicker objects </vt:lpstr>
      <vt:lpstr>Setting Date-Time Picker Custom Formats </vt:lpstr>
      <vt:lpstr>Custom format string can be createdusing the following items: </vt:lpstr>
      <vt:lpstr>Slide 15</vt:lpstr>
      <vt:lpstr>Slide 16</vt:lpstr>
      <vt:lpstr>Slide 17</vt:lpstr>
      <vt:lpstr>Timers </vt:lpstr>
      <vt:lpstr>Timers</vt:lpstr>
      <vt:lpstr>Image Lists </vt:lpstr>
      <vt:lpstr>Creating Image Lists </vt:lpstr>
      <vt:lpstr>Tree Views </vt:lpstr>
      <vt:lpstr>Properties of a treeview</vt:lpstr>
      <vt:lpstr>  Public Events of TreeView objects </vt:lpstr>
      <vt:lpstr>Handling tree view events</vt:lpstr>
      <vt:lpstr>Slide 26</vt:lpstr>
      <vt:lpstr>Tool Tips</vt:lpstr>
      <vt:lpstr>Slide 28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VINITHA S GANIGA</dc:creator>
  <cp:lastModifiedBy>VINITHA S GANIGA</cp:lastModifiedBy>
  <cp:revision>9</cp:revision>
  <dcterms:created xsi:type="dcterms:W3CDTF">2020-03-05T13:32:41Z</dcterms:created>
  <dcterms:modified xsi:type="dcterms:W3CDTF">2020-03-06T01:22:57Z</dcterms:modified>
</cp:coreProperties>
</file>